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79" r:id="rId6"/>
    <p:sldId id="259" r:id="rId7"/>
    <p:sldId id="280" r:id="rId8"/>
    <p:sldId id="267" r:id="rId9"/>
    <p:sldId id="264" r:id="rId10"/>
    <p:sldId id="271" r:id="rId11"/>
    <p:sldId id="269" r:id="rId12"/>
    <p:sldId id="276" r:id="rId13"/>
    <p:sldId id="263" r:id="rId14"/>
    <p:sldId id="268" r:id="rId15"/>
    <p:sldId id="273" r:id="rId16"/>
    <p:sldId id="275" r:id="rId17"/>
    <p:sldId id="272" r:id="rId18"/>
    <p:sldId id="265" r:id="rId19"/>
    <p:sldId id="258" r:id="rId20"/>
    <p:sldId id="262" r:id="rId21"/>
    <p:sldId id="27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714E-B2FB-462C-9F9F-3F46CC72C75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EBF61-1A25-4C53-B5A5-25B346FC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4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BF61-1A25-4C53-B5A5-25B346FCC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B74F70-EC2A-4F47-8CD8-9FA4D9EF7E9A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97C-8689-4F23-A706-A976630E39EF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3271-5244-49C4-9B47-3B8ED1961855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6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419-F98D-498D-88C4-45CADA8DB30F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4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FD48-3093-4BE5-B635-1D25CDE9F4C7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730F-7BBB-4A3F-AB88-161FAC872C9C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0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0C5-F369-45C0-B703-22130EAE7A16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2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681E-00BD-40D0-A5F9-BAEB5A6715E3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2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4DD8-19E8-4C24-9AED-AA195DBCDA28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C65F-C25E-4F96-ACE4-7BB7678E8B00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298A-1BF4-4260-AA64-E71099A3123B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3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1088-F7F6-4CEC-AFBE-5302D8BA7426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B68-F2F9-41A1-9D1C-13E3C3BBE52C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0A4C-6027-484F-9580-EDC00CB4F16D}" type="datetime1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A2A3-C202-4D1B-BAA4-1CE1AA3B573C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8186-C11E-4411-BFE0-43530F764468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C19-AC5E-49DB-A53A-AED539B3AA60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A2C00D-BFFF-4C89-AD21-DA9D716F8C33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DC4BF-D698-440C-B736-B3277F9A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 Articulation Credit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</a:p>
          <a:p>
            <a:r>
              <a:rPr lang="en-US" dirty="0" smtClean="0"/>
              <a:t>Round Rock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30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&amp; 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Workstations</a:t>
            </a:r>
            <a:r>
              <a:rPr lang="en-US" dirty="0"/>
              <a:t>: Powerful desktop computers designed for specialized tasks</a:t>
            </a:r>
          </a:p>
          <a:p>
            <a:pPr lvl="1"/>
            <a:r>
              <a:rPr lang="en-US" dirty="0"/>
              <a:t>Mainframe: Large, expensive computers that can process data for thousands of users </a:t>
            </a:r>
          </a:p>
          <a:p>
            <a:pPr lvl="1"/>
            <a:r>
              <a:rPr lang="en-US" dirty="0"/>
              <a:t>Supercomputers: Fastest computers that can handle tasks too complex for other computers</a:t>
            </a:r>
          </a:p>
          <a:p>
            <a:r>
              <a:rPr lang="en-US" u="sng" dirty="0"/>
              <a:t>Servers</a:t>
            </a:r>
            <a:r>
              <a:rPr lang="en-US" dirty="0"/>
              <a:t>: Special networked computers that share/serve data to other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Minicomputer: </a:t>
            </a:r>
            <a:r>
              <a:rPr lang="en-US" dirty="0"/>
              <a:t> a small computer that can be used to operate &amp; maintain a network for computer </a:t>
            </a:r>
            <a:r>
              <a:rPr lang="en-US" dirty="0" smtClean="0"/>
              <a:t>lab.</a:t>
            </a:r>
          </a:p>
          <a:p>
            <a:pPr lvl="1"/>
            <a:r>
              <a:rPr lang="en-US" dirty="0" smtClean="0"/>
              <a:t>Downloading – client retrieves files from a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9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64104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Hardware</a:t>
            </a:r>
            <a:r>
              <a:rPr lang="en-US" dirty="0"/>
              <a:t> is physical parts of a computer</a:t>
            </a:r>
          </a:p>
          <a:p>
            <a:r>
              <a:rPr lang="en-US" dirty="0"/>
              <a:t>Main circuit board inside the computer system is called the motherboard.</a:t>
            </a:r>
          </a:p>
          <a:p>
            <a:r>
              <a:rPr lang="en-US" dirty="0" smtClean="0"/>
              <a:t>Router manufacturer, </a:t>
            </a:r>
            <a:r>
              <a:rPr lang="en-US" dirty="0"/>
              <a:t>maker of the latest Web browser, computer </a:t>
            </a:r>
            <a:r>
              <a:rPr lang="en-US" dirty="0" smtClean="0"/>
              <a:t>designer are </a:t>
            </a:r>
            <a:r>
              <a:rPr lang="en-US" u="sng" dirty="0" smtClean="0"/>
              <a:t>examples</a:t>
            </a:r>
            <a:r>
              <a:rPr lang="en-US" dirty="0" smtClean="0"/>
              <a:t> of hardware and software companies.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Software</a:t>
            </a:r>
            <a:r>
              <a:rPr lang="en-US" dirty="0" smtClean="0"/>
              <a:t> is programs </a:t>
            </a:r>
            <a:r>
              <a:rPr lang="en-US" dirty="0"/>
              <a:t>or instructions used to tell the computer hardware what to do.</a:t>
            </a:r>
          </a:p>
          <a:p>
            <a:r>
              <a:rPr lang="en-US" dirty="0" smtClean="0"/>
              <a:t>Byte - </a:t>
            </a:r>
            <a:r>
              <a:rPr lang="en-US" dirty="0"/>
              <a:t>number of bits used to encode a single </a:t>
            </a:r>
            <a:r>
              <a:rPr lang="en-US" dirty="0" smtClean="0"/>
              <a:t>character </a:t>
            </a:r>
            <a:r>
              <a:rPr lang="en-US" dirty="0"/>
              <a:t>of </a:t>
            </a:r>
            <a:r>
              <a:rPr lang="en-US" dirty="0" smtClean="0"/>
              <a:t>text (8 bits = 1 byte)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word</a:t>
            </a:r>
            <a:r>
              <a:rPr lang="en-US" dirty="0" smtClean="0"/>
              <a:t> is the amount of data (measured in bits/bytes) that a CPU can manipulate at one time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6752" y="982132"/>
            <a:ext cx="416410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1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 OS – Proprietary operating system for Apple Inc.</a:t>
            </a:r>
          </a:p>
          <a:p>
            <a:r>
              <a:rPr lang="en-US" dirty="0"/>
              <a:t>Windows - Proprietary operating system for Microsoft</a:t>
            </a:r>
          </a:p>
          <a:p>
            <a:r>
              <a:rPr lang="en-US" dirty="0" smtClean="0"/>
              <a:t>Unix - </a:t>
            </a:r>
            <a:r>
              <a:rPr lang="en-US" dirty="0"/>
              <a:t>an operating system commonly used in internet servers, workstations and PCs by Solaris, Intel, HP </a:t>
            </a:r>
            <a:r>
              <a:rPr lang="en-US" dirty="0" err="1"/>
              <a:t>etc</a:t>
            </a:r>
            <a:endParaRPr lang="en-US" dirty="0" smtClean="0"/>
          </a:p>
          <a:p>
            <a:r>
              <a:rPr lang="en-US" dirty="0" smtClean="0"/>
              <a:t>Linux – </a:t>
            </a:r>
            <a:r>
              <a:rPr lang="en-US" dirty="0"/>
              <a:t>open source, free to use operating system widely used for computer hardware and software, game development, tablet PCS, mainframes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0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IPOS Cycle </a:t>
            </a:r>
            <a:br>
              <a:rPr lang="en-US" dirty="0" smtClean="0"/>
            </a:br>
            <a:r>
              <a:rPr lang="en-US" dirty="0" smtClean="0"/>
              <a:t>(Input, Process, Output, Storage)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933" y="2557463"/>
            <a:ext cx="8246133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Processing Unit (CPU)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78" y="2285999"/>
            <a:ext cx="6642309" cy="3899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1039" y="2375637"/>
            <a:ext cx="239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tells </a:t>
            </a:r>
            <a:r>
              <a:rPr lang="en-US" sz="1200" dirty="0">
                <a:latin typeface="Calibri" panose="020F0502020204030204" pitchFamily="34" charset="0"/>
              </a:rPr>
              <a:t>the computer's memory, arithmetic/logic </a:t>
            </a:r>
            <a:r>
              <a:rPr lang="en-US" sz="1200" b="1" dirty="0">
                <a:latin typeface="Calibri" panose="020F0502020204030204" pitchFamily="34" charset="0"/>
              </a:rPr>
              <a:t>unit</a:t>
            </a:r>
            <a:r>
              <a:rPr lang="en-US" sz="1200" dirty="0">
                <a:latin typeface="Calibri" panose="020F0502020204030204" pitchFamily="34" charset="0"/>
              </a:rPr>
              <a:t> and input and output devices on how to respond to a program's instructions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271" y="3294529"/>
            <a:ext cx="196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</a:rPr>
              <a:t>digital circuit used to perform arithmetic and logic 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2138" y="4093757"/>
            <a:ext cx="133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Holds data for the computer processor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694" y="5096435"/>
            <a:ext cx="199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(BIU) provides </a:t>
            </a:r>
            <a:r>
              <a:rPr lang="en-US" sz="1200" dirty="0">
                <a:latin typeface="Calibri" panose="020F0502020204030204" pitchFamily="34" charset="0"/>
              </a:rPr>
              <a:t>various functions, including generation of the memory and I/O addresses for the transfer of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6387" y="2410101"/>
            <a:ext cx="179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Speeds </a:t>
            </a:r>
            <a:r>
              <a:rPr lang="en-US" sz="1200" dirty="0">
                <a:latin typeface="Calibri" panose="020F0502020204030204" pitchFamily="34" charset="0"/>
              </a:rPr>
              <a:t>up the execution of a program by reducing wait </a:t>
            </a:r>
            <a:r>
              <a:rPr lang="en-US" sz="1200" dirty="0" smtClean="0">
                <a:latin typeface="Calibri" panose="020F0502020204030204" pitchFamily="34" charset="0"/>
              </a:rPr>
              <a:t>states. </a:t>
            </a:r>
            <a:r>
              <a:rPr lang="en-US" sz="1200" dirty="0"/>
              <a:t>P</a:t>
            </a:r>
            <a:r>
              <a:rPr lang="en-US" sz="1200" dirty="0" smtClean="0"/>
              <a:t>rocessor requests </a:t>
            </a:r>
            <a:r>
              <a:rPr lang="en-US" sz="1200" dirty="0"/>
              <a:t>instruction or data </a:t>
            </a:r>
            <a:r>
              <a:rPr lang="en-US" sz="1200" dirty="0" smtClean="0"/>
              <a:t>from</a:t>
            </a:r>
            <a:r>
              <a:rPr lang="en-US" sz="1200" dirty="0"/>
              <a:t> </a:t>
            </a:r>
            <a:r>
              <a:rPr lang="en-US" sz="1200" b="1" dirty="0"/>
              <a:t>main</a:t>
            </a:r>
            <a:r>
              <a:rPr lang="en-US" sz="1200" dirty="0"/>
              <a:t> memory before it is actually </a:t>
            </a:r>
            <a:r>
              <a:rPr lang="en-US" sz="1200" dirty="0" smtClean="0"/>
              <a:t>needed.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6229" y="3762298"/>
            <a:ext cx="1896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process by which a computer retrieves a program instruction from its memory, determines what actions the instruction dictates, and carries out those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6229" y="5465767"/>
            <a:ext cx="221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stores</a:t>
            </a:r>
            <a:r>
              <a:rPr lang="en-US" sz="1200" dirty="0">
                <a:latin typeface="Calibri" panose="020F0502020204030204" pitchFamily="34" charset="0"/>
              </a:rPr>
              <a:t> program instructions that are frequently re-referenced by software during operation.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14</a:t>
            </a:fld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115504" y="3617694"/>
            <a:ext cx="564777" cy="44375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9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Computers process </a:t>
            </a:r>
            <a:r>
              <a:rPr lang="en-US" u="sng" dirty="0"/>
              <a:t>data</a:t>
            </a:r>
            <a:r>
              <a:rPr lang="en-US" dirty="0"/>
              <a:t> (</a:t>
            </a:r>
            <a:r>
              <a:rPr lang="en-US" dirty="0" smtClean="0"/>
              <a:t>input) into </a:t>
            </a:r>
            <a:r>
              <a:rPr lang="en-US" u="sng" dirty="0" smtClean="0"/>
              <a:t>information</a:t>
            </a:r>
            <a:r>
              <a:rPr lang="en-US" dirty="0" smtClean="0"/>
              <a:t> </a:t>
            </a:r>
            <a:r>
              <a:rPr lang="en-US" dirty="0"/>
              <a:t>(output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CPU</a:t>
            </a:r>
            <a:r>
              <a:rPr lang="en-US" dirty="0" smtClean="0"/>
              <a:t> is also known as the processor.</a:t>
            </a:r>
          </a:p>
          <a:p>
            <a:r>
              <a:rPr lang="en-US" b="1" dirty="0" smtClean="0"/>
              <a:t>Optical Character  Recognition </a:t>
            </a:r>
            <a:r>
              <a:rPr lang="en-US" dirty="0" smtClean="0"/>
              <a:t>(OCR) – ability of a computer to recognize text characters.</a:t>
            </a:r>
          </a:p>
          <a:p>
            <a:r>
              <a:rPr lang="en-US" b="1" dirty="0" smtClean="0"/>
              <a:t>Radio Frequency Identification </a:t>
            </a:r>
            <a:r>
              <a:rPr lang="en-US" dirty="0" smtClean="0"/>
              <a:t>(RFID) – stores and transmits data and is most largely used in shipping containers and large assets</a:t>
            </a:r>
          </a:p>
          <a:p>
            <a:r>
              <a:rPr lang="en-US" b="1" dirty="0" smtClean="0"/>
              <a:t>File System </a:t>
            </a:r>
            <a:r>
              <a:rPr lang="en-US" dirty="0" smtClean="0"/>
              <a:t>- keeps </a:t>
            </a:r>
            <a:r>
              <a:rPr lang="en-US" dirty="0"/>
              <a:t>track of the files stored on a computer so that they can be retrieved when needed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Motherboard</a:t>
            </a:r>
            <a:r>
              <a:rPr lang="en-US" dirty="0" smtClean="0"/>
              <a:t> – main circuit board inside the system unit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6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30" y="757517"/>
            <a:ext cx="2586318" cy="25863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8615081" cy="3318936"/>
          </a:xfrm>
        </p:spPr>
        <p:txBody>
          <a:bodyPr>
            <a:normAutofit/>
          </a:bodyPr>
          <a:lstStyle/>
          <a:p>
            <a:r>
              <a:rPr lang="en-US" b="1" dirty="0"/>
              <a:t>Vector graphics</a:t>
            </a:r>
            <a:r>
              <a:rPr lang="en-US" dirty="0"/>
              <a:t> is </a:t>
            </a:r>
            <a:r>
              <a:rPr lang="en-US" dirty="0" smtClean="0"/>
              <a:t>mathematical </a:t>
            </a:r>
            <a:r>
              <a:rPr lang="en-US" dirty="0"/>
              <a:t>formulas to represent </a:t>
            </a:r>
            <a:r>
              <a:rPr lang="en-US" dirty="0" smtClean="0"/>
              <a:t>  image </a:t>
            </a:r>
            <a:r>
              <a:rPr lang="en-US" dirty="0"/>
              <a:t>content instead of pixels.</a:t>
            </a:r>
          </a:p>
          <a:p>
            <a:r>
              <a:rPr lang="en-US" dirty="0" smtClean="0"/>
              <a:t>It uses </a:t>
            </a:r>
            <a:r>
              <a:rPr lang="en-US" dirty="0"/>
              <a:t>polygons to represent images in computer graphics. </a:t>
            </a:r>
            <a:r>
              <a:rPr lang="en-US" b="1" dirty="0"/>
              <a:t>Vector </a:t>
            </a:r>
            <a:r>
              <a:rPr lang="en-US" b="1" dirty="0" smtClean="0"/>
              <a:t>graphics </a:t>
            </a:r>
            <a:r>
              <a:rPr lang="en-US" dirty="0" smtClean="0"/>
              <a:t>are </a:t>
            </a:r>
            <a:r>
              <a:rPr lang="en-US" dirty="0"/>
              <a:t>based on </a:t>
            </a:r>
            <a:r>
              <a:rPr lang="en-US" b="1" dirty="0" smtClean="0"/>
              <a:t>vectors</a:t>
            </a:r>
            <a:r>
              <a:rPr lang="en-US" dirty="0" smtClean="0"/>
              <a:t> </a:t>
            </a:r>
            <a:r>
              <a:rPr lang="en-US" dirty="0"/>
              <a:t>which lead through locations called control points or nodes.</a:t>
            </a:r>
          </a:p>
          <a:p>
            <a:r>
              <a:rPr lang="en-US" dirty="0" smtClean="0"/>
              <a:t>Files</a:t>
            </a:r>
            <a:r>
              <a:rPr lang="en-US" dirty="0"/>
              <a:t> such as engineering drawings are typically printed as </a:t>
            </a:r>
            <a:r>
              <a:rPr lang="en-US" dirty="0" smtClean="0"/>
              <a:t>bitmaps </a:t>
            </a:r>
            <a:r>
              <a:rPr lang="en-US" dirty="0"/>
              <a:t>after vector-to-raster conversion.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9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12" y="814181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Top Level Domain (TLD)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35" y="2568388"/>
            <a:ext cx="7005918" cy="3400612"/>
          </a:xfrm>
        </p:spPr>
        <p:txBody>
          <a:bodyPr>
            <a:noAutofit/>
          </a:bodyPr>
          <a:lstStyle/>
          <a:p>
            <a:pPr marL="285750" lvl="1"/>
            <a:r>
              <a:rPr lang="en-US" sz="2200" u="sng" dirty="0"/>
              <a:t>F</a:t>
            </a:r>
            <a:r>
              <a:rPr lang="en-US" sz="2200" u="sng" dirty="0" smtClean="0"/>
              <a:t>inancial implications</a:t>
            </a:r>
            <a:r>
              <a:rPr lang="en-US" sz="2200" dirty="0" smtClean="0"/>
              <a:t>: Registering a Top </a:t>
            </a:r>
            <a:r>
              <a:rPr lang="en-US" sz="2200" dirty="0"/>
              <a:t>Level Domain (TLD) may cost </a:t>
            </a:r>
            <a:r>
              <a:rPr lang="en-US" sz="2200" dirty="0" smtClean="0"/>
              <a:t>as much as $100,000</a:t>
            </a:r>
          </a:p>
          <a:p>
            <a:r>
              <a:rPr lang="en-US" sz="2200" u="sng" dirty="0" smtClean="0"/>
              <a:t>Legal implications</a:t>
            </a:r>
            <a:r>
              <a:rPr lang="en-US" sz="2200" dirty="0" smtClean="0"/>
              <a:t>: As of 2012, TLDs </a:t>
            </a:r>
            <a:r>
              <a:rPr lang="en-US" sz="2200" dirty="0"/>
              <a:t>can </a:t>
            </a:r>
            <a:r>
              <a:rPr lang="en-US" sz="2200" dirty="0" smtClean="0"/>
              <a:t>now be </a:t>
            </a:r>
            <a:r>
              <a:rPr lang="en-US" sz="2200" dirty="0"/>
              <a:t>created and assigned to </a:t>
            </a:r>
            <a:r>
              <a:rPr lang="en-US" sz="2200" dirty="0" smtClean="0"/>
              <a:t>brand owners, existing registrars and entrepreneurs</a:t>
            </a:r>
          </a:p>
          <a:p>
            <a:r>
              <a:rPr lang="en-US" sz="2200" u="sng" dirty="0" smtClean="0"/>
              <a:t>Technical implications</a:t>
            </a:r>
            <a:r>
              <a:rPr lang="en-US" sz="2200" dirty="0" smtClean="0"/>
              <a:t>: The </a:t>
            </a:r>
            <a:r>
              <a:rPr lang="en-US" sz="2200" dirty="0"/>
              <a:t>global addressing </a:t>
            </a:r>
            <a:r>
              <a:rPr lang="en-US" sz="2200" dirty="0" smtClean="0"/>
              <a:t>system that identifies an actual physical point on the Internet. </a:t>
            </a:r>
            <a:r>
              <a:rPr lang="en-US" sz="2200" dirty="0"/>
              <a:t>It is the way that domain names are located and translated into Internet Protocol (IP) </a:t>
            </a:r>
            <a:r>
              <a:rPr lang="en-US" sz="2200" dirty="0" smtClean="0"/>
              <a:t>addresses. 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69987"/>
              </p:ext>
            </p:extLst>
          </p:nvPr>
        </p:nvGraphicFramePr>
        <p:xfrm>
          <a:off x="1062317" y="2501152"/>
          <a:ext cx="3455896" cy="3590365"/>
        </p:xfrm>
        <a:graphic>
          <a:graphicData uri="http://schemas.openxmlformats.org/drawingml/2006/table">
            <a:tbl>
              <a:tblPr/>
              <a:tblGrid>
                <a:gridCol w="1727948"/>
                <a:gridCol w="1727948"/>
              </a:tblGrid>
              <a:tr h="53190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Entity</a:t>
                      </a: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90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.org</a:t>
                      </a: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organization</a:t>
                      </a: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906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effectLst/>
                        </a:rPr>
                        <a:t>.net</a:t>
                      </a:r>
                      <a:endParaRPr lang="en-US" dirty="0">
                        <a:effectLst/>
                      </a:endParaRP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network</a:t>
                      </a: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83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.</a:t>
                      </a:r>
                      <a:r>
                        <a:rPr lang="en-US" dirty="0" err="1">
                          <a:effectLst/>
                        </a:rPr>
                        <a:t>int</a:t>
                      </a:r>
                      <a:endParaRPr lang="en-US" dirty="0">
                        <a:effectLst/>
                      </a:endParaRP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international organizations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90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.</a:t>
                      </a:r>
                      <a:r>
                        <a:rPr lang="en-US" dirty="0" err="1" smtClean="0">
                          <a:effectLst/>
                        </a:rPr>
                        <a:t>edu</a:t>
                      </a:r>
                      <a:endParaRPr lang="en-US" dirty="0" smtClean="0">
                        <a:effectLst/>
                      </a:endParaRP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education</a:t>
                      </a: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9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.com</a:t>
                      </a:r>
                    </a:p>
                  </a:txBody>
                  <a:tcPr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commercial</a:t>
                      </a: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93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Email </a:t>
            </a:r>
            <a:r>
              <a:rPr lang="en-US" dirty="0" smtClean="0"/>
              <a:t>accounts need </a:t>
            </a:r>
            <a:r>
              <a:rPr lang="en-US" dirty="0"/>
              <a:t>an email </a:t>
            </a:r>
            <a:r>
              <a:rPr lang="en-US" dirty="0" smtClean="0"/>
              <a:t>provider (Internet </a:t>
            </a:r>
            <a:r>
              <a:rPr lang="en-US" dirty="0"/>
              <a:t>service </a:t>
            </a:r>
            <a:r>
              <a:rPr lang="en-US" dirty="0" smtClean="0"/>
              <a:t>provider or ISP)</a:t>
            </a:r>
          </a:p>
          <a:p>
            <a:r>
              <a:rPr lang="en-US" dirty="0" smtClean="0"/>
              <a:t>Examples of email are Gmail</a:t>
            </a:r>
            <a:r>
              <a:rPr lang="en-US" dirty="0"/>
              <a:t>, Hotmail, etc. </a:t>
            </a:r>
            <a:endParaRPr lang="en-US" dirty="0" smtClean="0"/>
          </a:p>
          <a:p>
            <a:r>
              <a:rPr lang="en-US" dirty="0" smtClean="0"/>
              <a:t>Emails are Unique Identifiers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email address consists of a </a:t>
            </a:r>
            <a:r>
              <a:rPr lang="en-US" dirty="0" smtClean="0"/>
              <a:t>username, </a:t>
            </a:r>
            <a:r>
              <a:rPr lang="en-US" dirty="0"/>
              <a:t>followed by an @ symbol, followed by the domain name of the mail server</a:t>
            </a:r>
            <a:r>
              <a:rPr lang="en-US" dirty="0" smtClean="0"/>
              <a:t>.</a:t>
            </a:r>
          </a:p>
          <a:p>
            <a:r>
              <a:rPr lang="en-US" dirty="0"/>
              <a:t>M</a:t>
            </a:r>
            <a:r>
              <a:rPr lang="en-US" dirty="0" smtClean="0"/>
              <a:t>ail </a:t>
            </a:r>
            <a:r>
              <a:rPr lang="en-US" dirty="0"/>
              <a:t>message </a:t>
            </a:r>
            <a:r>
              <a:rPr lang="en-US" dirty="0" smtClean="0"/>
              <a:t>parts</a:t>
            </a:r>
            <a:r>
              <a:rPr lang="en-US" dirty="0"/>
              <a:t> </a:t>
            </a:r>
            <a:r>
              <a:rPr lang="en-US" dirty="0" smtClean="0"/>
              <a:t> include Recipient’s </a:t>
            </a:r>
            <a:r>
              <a:rPr lang="en-US" dirty="0"/>
              <a:t>email </a:t>
            </a:r>
            <a:r>
              <a:rPr lang="en-US" dirty="0" smtClean="0"/>
              <a:t>address, Address </a:t>
            </a:r>
            <a:r>
              <a:rPr lang="en-US" dirty="0"/>
              <a:t>of additional </a:t>
            </a:r>
            <a:r>
              <a:rPr lang="en-US" dirty="0" smtClean="0"/>
              <a:t>recipients, Message </a:t>
            </a:r>
            <a:r>
              <a:rPr lang="en-US" dirty="0"/>
              <a:t>subject and </a:t>
            </a:r>
            <a:r>
              <a:rPr lang="en-US" dirty="0" smtClean="0"/>
              <a:t>body, Optional -File </a:t>
            </a:r>
            <a:r>
              <a:rPr lang="en-US" dirty="0"/>
              <a:t>attachments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6944" y="2501152"/>
            <a:ext cx="5321350" cy="34678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/>
              <a:t>blog </a:t>
            </a:r>
            <a:r>
              <a:rPr lang="en-US" dirty="0"/>
              <a:t>is a Web page that contains short, frequently updated entries in chronological order, typically as a means of expression or communication. </a:t>
            </a:r>
          </a:p>
          <a:p>
            <a:r>
              <a:rPr lang="en-US" dirty="0"/>
              <a:t>A </a:t>
            </a:r>
            <a:r>
              <a:rPr lang="en-US" u="sng" dirty="0"/>
              <a:t>wiki</a:t>
            </a:r>
            <a:r>
              <a:rPr lang="en-US" dirty="0"/>
              <a:t> Web site operates on a principle of collaborative trust. </a:t>
            </a:r>
            <a:r>
              <a:rPr lang="en-US" dirty="0" smtClean="0"/>
              <a:t>Allow </a:t>
            </a:r>
            <a:r>
              <a:rPr lang="en-US" dirty="0"/>
              <a:t>users to create and edit </a:t>
            </a:r>
            <a:r>
              <a:rPr lang="en-US" dirty="0" smtClean="0"/>
              <a:t>content (</a:t>
            </a:r>
            <a:r>
              <a:rPr lang="en-US" dirty="0" err="1" smtClean="0"/>
              <a:t>ie</a:t>
            </a:r>
            <a:r>
              <a:rPr lang="en-US" dirty="0" smtClean="0"/>
              <a:t>. Wikipedia)</a:t>
            </a:r>
            <a:endParaRPr lang="en-US" dirty="0"/>
          </a:p>
          <a:p>
            <a:pPr lvl="1"/>
            <a:r>
              <a:rPr lang="en-US" dirty="0"/>
              <a:t>The term "</a:t>
            </a:r>
            <a:r>
              <a:rPr lang="en-US" b="1" dirty="0"/>
              <a:t>wiki</a:t>
            </a:r>
            <a:r>
              <a:rPr lang="en-US" dirty="0"/>
              <a:t>" comes from the Hawaiian phrase, "</a:t>
            </a:r>
            <a:r>
              <a:rPr lang="en-US" b="1" dirty="0"/>
              <a:t>wiki </a:t>
            </a:r>
            <a:r>
              <a:rPr lang="en-US" b="1" dirty="0" err="1"/>
              <a:t>wiki</a:t>
            </a:r>
            <a:r>
              <a:rPr lang="en-US" dirty="0"/>
              <a:t>," which means "super fast.“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164" y="2501153"/>
            <a:ext cx="5059780" cy="3467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Cambria" panose="02040503050406030204" pitchFamily="18" charset="0"/>
              </a:rPr>
              <a:t>Social Networking </a:t>
            </a:r>
            <a:r>
              <a:rPr lang="en-US" dirty="0">
                <a:latin typeface="Cambria" panose="02040503050406030204" pitchFamily="18" charset="0"/>
              </a:rPr>
              <a:t>is the practice of expanding the number of one's business and/or social contacts by making connections through individuals. </a:t>
            </a:r>
          </a:p>
          <a:p>
            <a:r>
              <a:rPr lang="en-US" dirty="0">
                <a:latin typeface="Cambria" panose="02040503050406030204" pitchFamily="18" charset="0"/>
              </a:rPr>
              <a:t>Facebook, Twitter, and LinkedIn are examples.</a:t>
            </a:r>
          </a:p>
          <a:p>
            <a:pPr marL="0" indent="0">
              <a:buNone/>
            </a:pPr>
            <a:r>
              <a:rPr lang="en-US" u="sng" dirty="0"/>
              <a:t>Instant Messaging (IM) </a:t>
            </a:r>
            <a:r>
              <a:rPr lang="en-US" dirty="0"/>
              <a:t>allows you to exchange real-time typed messages with people on your buddy list.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3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420471"/>
            <a:ext cx="9598150" cy="369794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300" b="1" dirty="0" smtClean="0"/>
              <a:t>Advanced Research Projects Agency Network (ARPANET</a:t>
            </a:r>
            <a:r>
              <a:rPr lang="en-US" sz="3300" b="1" dirty="0"/>
              <a:t>)</a:t>
            </a:r>
            <a:endParaRPr lang="en-US" sz="3300" b="1" dirty="0" smtClean="0"/>
          </a:p>
          <a:p>
            <a:pPr>
              <a:lnSpc>
                <a:spcPct val="110000"/>
              </a:lnSpc>
            </a:pPr>
            <a:r>
              <a:rPr lang="en-US" sz="3300" dirty="0"/>
              <a:t>T</a:t>
            </a:r>
            <a:r>
              <a:rPr lang="en-US" sz="3300" dirty="0" smtClean="0"/>
              <a:t>he </a:t>
            </a:r>
            <a:r>
              <a:rPr lang="en-US" sz="3300" dirty="0"/>
              <a:t>predecessor of the Internet</a:t>
            </a:r>
            <a:r>
              <a:rPr lang="en-US" sz="3300" dirty="0" smtClean="0"/>
              <a:t>. </a:t>
            </a:r>
            <a:endParaRPr lang="en-US" sz="3300" dirty="0"/>
          </a:p>
          <a:p>
            <a:pPr>
              <a:lnSpc>
                <a:spcPct val="110000"/>
              </a:lnSpc>
            </a:pPr>
            <a:r>
              <a:rPr lang="en-US" sz="3300" dirty="0" smtClean="0"/>
              <a:t>It was the </a:t>
            </a:r>
            <a:r>
              <a:rPr lang="en-US" sz="3300" dirty="0"/>
              <a:t>first network to implement the protocol suite TCP/IP. </a:t>
            </a:r>
            <a:endParaRPr lang="en-US" sz="3300" dirty="0" smtClean="0"/>
          </a:p>
          <a:p>
            <a:pPr>
              <a:lnSpc>
                <a:spcPct val="110000"/>
              </a:lnSpc>
            </a:pPr>
            <a:r>
              <a:rPr lang="en-US" sz="3300" dirty="0" smtClean="0"/>
              <a:t>Both </a:t>
            </a:r>
            <a:r>
              <a:rPr lang="en-US" sz="3300" dirty="0"/>
              <a:t>technologies became the technical foundation of the Internet.</a:t>
            </a:r>
            <a:endParaRPr lang="en-US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dirty="0" smtClean="0"/>
              <a:t>Application Service Provider (ASP) </a:t>
            </a:r>
            <a:endParaRPr lang="en-US" sz="3300" dirty="0"/>
          </a:p>
          <a:p>
            <a:pPr>
              <a:lnSpc>
                <a:spcPct val="110000"/>
              </a:lnSpc>
            </a:pPr>
            <a:r>
              <a:rPr lang="en-US" sz="3300" dirty="0"/>
              <a:t>C</a:t>
            </a:r>
            <a:r>
              <a:rPr lang="en-US" sz="3300" dirty="0" smtClean="0"/>
              <a:t>ompanies </a:t>
            </a:r>
            <a:r>
              <a:rPr lang="en-US" sz="3300" dirty="0"/>
              <a:t>that manage and distribute Web-based software services to customers over the Internet</a:t>
            </a:r>
            <a:r>
              <a:rPr lang="en-US" sz="3300" dirty="0" smtClean="0"/>
              <a:t>.</a:t>
            </a:r>
          </a:p>
          <a:p>
            <a:pPr marL="0" indent="0">
              <a:buNone/>
            </a:pPr>
            <a:r>
              <a:rPr lang="en-US" sz="3300" b="1" dirty="0"/>
              <a:t>Cloud Computing </a:t>
            </a:r>
            <a:endParaRPr lang="en-US" sz="3300" dirty="0"/>
          </a:p>
          <a:p>
            <a:r>
              <a:rPr lang="en-US" sz="3300" dirty="0" smtClean="0"/>
              <a:t>Refers </a:t>
            </a:r>
            <a:r>
              <a:rPr lang="en-US" sz="3300" dirty="0"/>
              <a:t>to data, applications, and even resources stored on computers accessed over the Internet.</a:t>
            </a:r>
          </a:p>
          <a:p>
            <a:pPr marL="0" indent="0">
              <a:buNone/>
            </a:pPr>
            <a:r>
              <a:rPr lang="en-US" sz="3300" b="1" dirty="0" smtClean="0"/>
              <a:t>World </a:t>
            </a:r>
            <a:r>
              <a:rPr lang="en-US" sz="3300" b="1" dirty="0"/>
              <a:t>Wide Web (WWW) </a:t>
            </a:r>
            <a:endParaRPr lang="en-US" sz="3300" b="1" dirty="0" smtClean="0"/>
          </a:p>
          <a:p>
            <a:r>
              <a:rPr lang="en-US" sz="3300" dirty="0" smtClean="0"/>
              <a:t>Refers </a:t>
            </a:r>
            <a:r>
              <a:rPr lang="en-US" sz="3300" dirty="0"/>
              <a:t>to one resource available through the Internet. </a:t>
            </a:r>
          </a:p>
          <a:p>
            <a:r>
              <a:rPr lang="en-US" sz="3300" dirty="0"/>
              <a:t>Collection of Web pages that are interconnected through the use of hypertext or </a:t>
            </a:r>
            <a:r>
              <a:rPr lang="en-US" sz="3300" dirty="0" smtClean="0"/>
              <a:t>links.</a:t>
            </a:r>
            <a:endParaRPr lang="en-US" sz="26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4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Favorites Bar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102" y="2286000"/>
            <a:ext cx="3524584" cy="35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accompanying figure shows the Favorites Center.</a:t>
            </a:r>
          </a:p>
          <a:p>
            <a:r>
              <a:rPr lang="en-US" dirty="0" smtClean="0"/>
              <a:t>This figure also shows NASA-Home is </a:t>
            </a:r>
            <a:r>
              <a:rPr lang="en-US" dirty="0"/>
              <a:t>a favorite that has been added to the </a:t>
            </a:r>
            <a:r>
              <a:rPr lang="en-US" dirty="0" smtClean="0"/>
              <a:t>Favorites bar.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4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Internet </a:t>
            </a:r>
            <a:r>
              <a:rPr lang="en-US" sz="3600" b="1" dirty="0"/>
              <a:t>Security </a:t>
            </a:r>
            <a:r>
              <a:rPr lang="en-US" sz="3600" b="1" dirty="0" smtClean="0"/>
              <a:t>Threats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47" y="2407024"/>
            <a:ext cx="9968750" cy="3468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Unauthorized access </a:t>
            </a:r>
            <a:r>
              <a:rPr lang="en-US" dirty="0" smtClean="0"/>
              <a:t>occurs </a:t>
            </a:r>
            <a:r>
              <a:rPr lang="en-US" dirty="0"/>
              <a:t>whenever an individual gains access to a computer, network, file, or other resource without permission</a:t>
            </a:r>
            <a:r>
              <a:rPr lang="en-US" dirty="0" smtClean="0"/>
              <a:t>.  </a:t>
            </a:r>
            <a:r>
              <a:rPr lang="en-US" i="1" dirty="0" smtClean="0"/>
              <a:t>Few examples are:</a:t>
            </a:r>
            <a:endParaRPr lang="en-US" i="1" dirty="0"/>
          </a:p>
          <a:p>
            <a:r>
              <a:rPr lang="en-US" b="1" dirty="0" smtClean="0"/>
              <a:t>Viruses</a:t>
            </a:r>
            <a:r>
              <a:rPr lang="en-US" dirty="0" smtClean="0"/>
              <a:t> - </a:t>
            </a:r>
            <a:r>
              <a:rPr lang="en-US" dirty="0"/>
              <a:t>computer program developed intentionally </a:t>
            </a:r>
            <a:r>
              <a:rPr lang="en-US" dirty="0" smtClean="0"/>
              <a:t>to </a:t>
            </a:r>
            <a:r>
              <a:rPr lang="en-US" dirty="0"/>
              <a:t>corrupt the files, applications, data, etc. of a </a:t>
            </a:r>
            <a:r>
              <a:rPr lang="en-US" dirty="0" smtClean="0"/>
              <a:t>computer</a:t>
            </a:r>
          </a:p>
          <a:p>
            <a:r>
              <a:rPr lang="en-US" b="1" dirty="0" smtClean="0"/>
              <a:t>Spoofing</a:t>
            </a:r>
            <a:r>
              <a:rPr lang="en-US" dirty="0" smtClean="0"/>
              <a:t> – impersonated e-mail </a:t>
            </a:r>
            <a:r>
              <a:rPr lang="en-US" dirty="0"/>
              <a:t>reader is misguided to irrelevant path other than that of the original </a:t>
            </a:r>
            <a:r>
              <a:rPr lang="en-US" dirty="0" smtClean="0"/>
              <a:t>destination; tricks people into giving personal information to thief</a:t>
            </a:r>
          </a:p>
          <a:p>
            <a:r>
              <a:rPr lang="en-US" b="1" dirty="0" smtClean="0"/>
              <a:t>Worm </a:t>
            </a:r>
            <a:r>
              <a:rPr lang="en-US" dirty="0" smtClean="0"/>
              <a:t>– sent to other computers via an email attachment; program can run itself and does not need a host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0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Intellectual property </a:t>
            </a:r>
            <a:r>
              <a:rPr lang="en-US" dirty="0" smtClean="0"/>
              <a:t>is an original creative work. </a:t>
            </a:r>
          </a:p>
          <a:p>
            <a:r>
              <a:rPr lang="en-US" dirty="0" smtClean="0"/>
              <a:t>Copyrights remain in effect </a:t>
            </a:r>
            <a:r>
              <a:rPr lang="en-US" dirty="0"/>
              <a:t>until </a:t>
            </a:r>
            <a:r>
              <a:rPr lang="en-US" b="1" dirty="0" smtClean="0"/>
              <a:t>70 years </a:t>
            </a:r>
            <a:r>
              <a:rPr lang="en-US" dirty="0" smtClean="0"/>
              <a:t>after </a:t>
            </a:r>
            <a:r>
              <a:rPr lang="en-US" dirty="0"/>
              <a:t>the creator’s death.</a:t>
            </a:r>
          </a:p>
          <a:p>
            <a:r>
              <a:rPr lang="en-US" dirty="0"/>
              <a:t>Presenting someone else’s work as your own is </a:t>
            </a:r>
            <a:r>
              <a:rPr lang="en-US" b="1" dirty="0" smtClean="0"/>
              <a:t>plagiarism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Ethical beliefs may vary based </a:t>
            </a:r>
            <a:r>
              <a:rPr lang="en-US" dirty="0" smtClean="0"/>
              <a:t>on religion, culture and country.</a:t>
            </a:r>
          </a:p>
          <a:p>
            <a:r>
              <a:rPr lang="en-US" b="1" dirty="0" smtClean="0"/>
              <a:t>Copyright</a:t>
            </a:r>
            <a:r>
              <a:rPr lang="en-US" dirty="0" smtClean="0"/>
              <a:t> gives the holder the exclusive right to publish, reproduce, distribute, perform, or display his or her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1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Internet Connections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7" y="2594633"/>
            <a:ext cx="10358066" cy="35594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3</a:t>
            </a:fld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013013" y="4374344"/>
            <a:ext cx="564777" cy="44375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94237" y="4904854"/>
            <a:ext cx="564777" cy="44375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1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 Connection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Wi-Fi </a:t>
            </a:r>
            <a:r>
              <a:rPr lang="en-US" b="1" dirty="0" smtClean="0"/>
              <a:t>hotspot</a:t>
            </a:r>
            <a:r>
              <a:rPr lang="en-US" dirty="0" smtClean="0"/>
              <a:t> is a location with a direct Internet connection and a wireless access point that allows users to connect wirelessly to the Internet. </a:t>
            </a:r>
          </a:p>
          <a:p>
            <a:r>
              <a:rPr lang="en-US" dirty="0" smtClean="0"/>
              <a:t>DSL (Digital Subscriber Line) – direct connection that transmits via a standard telephone line but does not tie up your telephone line.</a:t>
            </a:r>
          </a:p>
          <a:p>
            <a:pPr lvl="1"/>
            <a:r>
              <a:rPr lang="en-US" sz="2400" dirty="0" smtClean="0"/>
              <a:t>Conventional telephone lines use analog or continuous wave signals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0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network is a collection of computers and other hardware devices that are connected so users can share hardware, software and data as well as communicate with each other electronically.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 smtClean="0"/>
              <a:t>network</a:t>
            </a:r>
            <a:r>
              <a:rPr lang="en-US" dirty="0" smtClean="0"/>
              <a:t> allows </a:t>
            </a:r>
            <a:r>
              <a:rPr lang="en-US" dirty="0"/>
              <a:t>individuals to work from a remote location (typically their home) and communicate with their places of business and clients via networking technologies.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5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 stands </a:t>
            </a:r>
            <a:r>
              <a:rPr lang="en-US" dirty="0"/>
              <a:t>for "</a:t>
            </a:r>
            <a:r>
              <a:rPr lang="en-US" dirty="0" err="1"/>
              <a:t>HyperText</a:t>
            </a:r>
            <a:r>
              <a:rPr lang="en-US" dirty="0"/>
              <a:t> Transport Protocol </a:t>
            </a:r>
            <a:r>
              <a:rPr lang="en-US" dirty="0" smtClean="0"/>
              <a:t>Secure" </a:t>
            </a:r>
          </a:p>
          <a:p>
            <a:pPr lvl="1"/>
            <a:r>
              <a:rPr lang="en-US" dirty="0" smtClean="0"/>
              <a:t>It uses </a:t>
            </a:r>
            <a:r>
              <a:rPr lang="en-US" dirty="0"/>
              <a:t>a secure socket layer (SSL) for security purposes.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examples of sites that use HTTPS include banking and investment websites, e-commerce websites, and most websites that require you to log in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When shopping at an e-commerce Web site, make sure you only enter payment information on a secure Web page, one with a URL that begins with https</a:t>
            </a:r>
            <a:r>
              <a:rPr lang="en-US" dirty="0" smtClean="0"/>
              <a:t>.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shopping and online investing are examples of </a:t>
            </a:r>
            <a:r>
              <a:rPr lang="en-US" b="1" dirty="0" smtClean="0"/>
              <a:t>e-commerce</a:t>
            </a:r>
            <a:r>
              <a:rPr lang="en-US" dirty="0" smtClean="0"/>
              <a:t> which is </a:t>
            </a:r>
            <a:r>
              <a:rPr lang="en-US" dirty="0"/>
              <a:t>a term meaning online financial transactions.</a:t>
            </a:r>
          </a:p>
          <a:p>
            <a:r>
              <a:rPr lang="en-US" dirty="0"/>
              <a:t>Third party </a:t>
            </a:r>
            <a:r>
              <a:rPr lang="en-US" b="1" dirty="0"/>
              <a:t>cookies</a:t>
            </a:r>
            <a:r>
              <a:rPr lang="en-US" dirty="0"/>
              <a:t> are placed on your hard drive by a company other than the one associated with the Web page you are viewing. </a:t>
            </a:r>
            <a:endParaRPr lang="en-US" dirty="0" smtClean="0"/>
          </a:p>
          <a:p>
            <a:r>
              <a:rPr lang="en-US" b="1" dirty="0" smtClean="0"/>
              <a:t>Infrastructure</a:t>
            </a:r>
            <a:r>
              <a:rPr lang="en-US" dirty="0" smtClean="0"/>
              <a:t> companies are enterprises that own or operate the paths or “roadways” along which Internet data travels.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8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UNIVAC</a:t>
            </a:r>
            <a:r>
              <a:rPr lang="en-US" dirty="0"/>
              <a:t> is an acronym for </a:t>
            </a:r>
            <a:r>
              <a:rPr lang="en-US" dirty="0" err="1"/>
              <a:t>UNIVersal</a:t>
            </a:r>
            <a:r>
              <a:rPr lang="en-US" dirty="0"/>
              <a:t> Automatic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UNIVAC is an example of a </a:t>
            </a:r>
            <a:r>
              <a:rPr lang="en-US" u="sng" dirty="0" smtClean="0"/>
              <a:t>first- generation </a:t>
            </a:r>
            <a:r>
              <a:rPr lang="en-US" dirty="0" smtClean="0"/>
              <a:t>computer.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In 1952, the UNIVAC helped out in the local Eisenhower for President campaign office. At that time, there was talk of a fancy new machine that was going to help count and analyze the votes that year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It </a:t>
            </a:r>
            <a:r>
              <a:rPr lang="en-US" dirty="0"/>
              <a:t>was the first time computers were brought in to help predict the outcome. That event in 1952 helped usher in the computer </a:t>
            </a:r>
            <a:r>
              <a:rPr lang="en-US" dirty="0" smtClean="0"/>
              <a:t>age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4080913"/>
            <a:ext cx="3402673" cy="2257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5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20471"/>
            <a:ext cx="9731187" cy="34155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computer</a:t>
            </a:r>
            <a:r>
              <a:rPr lang="en-US" dirty="0" smtClean="0"/>
              <a:t> is </a:t>
            </a:r>
            <a:r>
              <a:rPr lang="en-US" dirty="0"/>
              <a:t>a programmable, electronic device that accepts data, performs operations on that data, presents the results, and stores the data or results as needed.</a:t>
            </a:r>
          </a:p>
          <a:p>
            <a:r>
              <a:rPr lang="en-US" u="sng" dirty="0" smtClean="0"/>
              <a:t>Type of Personal </a:t>
            </a:r>
            <a:r>
              <a:rPr lang="en-US" u="sng" dirty="0"/>
              <a:t>computers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Desktop computers  - stationary computer designed to fit on or next to a desk</a:t>
            </a:r>
          </a:p>
          <a:p>
            <a:pPr lvl="1"/>
            <a:r>
              <a:rPr lang="en-US" dirty="0" smtClean="0"/>
              <a:t>Portable/ Notebook computers (laptop </a:t>
            </a:r>
            <a:r>
              <a:rPr lang="en-US" dirty="0"/>
              <a:t>computers</a:t>
            </a:r>
            <a:r>
              <a:rPr lang="en-US" dirty="0" smtClean="0"/>
              <a:t>) – fits in briefcase or on lap</a:t>
            </a:r>
          </a:p>
          <a:p>
            <a:pPr lvl="1"/>
            <a:r>
              <a:rPr lang="en-US" dirty="0" smtClean="0"/>
              <a:t>Netbook (very small notebook computer) - </a:t>
            </a:r>
            <a:r>
              <a:rPr lang="en-US" dirty="0"/>
              <a:t>small, light, low-power notebook computer that has less processing power than a full-sized laptop but is still suitable for word processing, running a Web browser and connecting wirelessly to the Internet</a:t>
            </a:r>
            <a:endParaRPr lang="en-US" dirty="0" smtClean="0"/>
          </a:p>
          <a:p>
            <a:pPr lvl="1"/>
            <a:r>
              <a:rPr lang="en-US" dirty="0" smtClean="0"/>
              <a:t>Handheld </a:t>
            </a:r>
            <a:r>
              <a:rPr lang="en-US" dirty="0"/>
              <a:t>computers </a:t>
            </a:r>
            <a:r>
              <a:rPr lang="en-US" dirty="0" smtClean="0"/>
              <a:t>such as Smartphones (Personal Digital Assistant or PDA) and Electronic Readers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4BF-D698-440C-B736-B3277F9A42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8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2135</TotalTime>
  <Words>1509</Words>
  <Application>Microsoft Office PowerPoint</Application>
  <PresentationFormat>Widescreen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Garamond</vt:lpstr>
      <vt:lpstr>Organic</vt:lpstr>
      <vt:lpstr>ACC Articulation Credit Exam</vt:lpstr>
      <vt:lpstr>Internet Basics</vt:lpstr>
      <vt:lpstr>Type of Internet Connections</vt:lpstr>
      <vt:lpstr>Internet Connection Devices</vt:lpstr>
      <vt:lpstr>Network</vt:lpstr>
      <vt:lpstr>HTTPS</vt:lpstr>
      <vt:lpstr>Online Companies</vt:lpstr>
      <vt:lpstr>UNIVAC</vt:lpstr>
      <vt:lpstr>Computers</vt:lpstr>
      <vt:lpstr>Servers &amp; Workstations</vt:lpstr>
      <vt:lpstr>Hardware</vt:lpstr>
      <vt:lpstr>Operating Systems</vt:lpstr>
      <vt:lpstr>IPOS Cycle  (Input, Process, Output, Storage)</vt:lpstr>
      <vt:lpstr>Central Processing Unit (CPU)</vt:lpstr>
      <vt:lpstr>Data Processing</vt:lpstr>
      <vt:lpstr>Vector Graphics</vt:lpstr>
      <vt:lpstr>Top Level Domain (TLD) Classification</vt:lpstr>
      <vt:lpstr>Email</vt:lpstr>
      <vt:lpstr>Communication</vt:lpstr>
      <vt:lpstr>Favorites Bar</vt:lpstr>
      <vt:lpstr>Internet Security Threats</vt:lpstr>
      <vt:lpstr>Intellectual Property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Articulation Credit Exam</dc:title>
  <dc:creator>Melissa_Thomas</dc:creator>
  <cp:lastModifiedBy>Angela_Stearman</cp:lastModifiedBy>
  <cp:revision>104</cp:revision>
  <dcterms:created xsi:type="dcterms:W3CDTF">2017-05-05T21:56:04Z</dcterms:created>
  <dcterms:modified xsi:type="dcterms:W3CDTF">2018-09-19T21:33:02Z</dcterms:modified>
</cp:coreProperties>
</file>